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4630400" cy="8229600"/>
  <p:notesSz cx="8229600" cy="14630400"/>
  <p:embeddedFontLs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Overpass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-330" y="-10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-9-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-9-5.svg"/><Relationship Id="rId5" Type="http://schemas.openxmlformats.org/officeDocument/2006/relationships/image" Target="../media/image-9-3.svg"/><Relationship Id="rId10" Type="http://schemas.openxmlformats.org/officeDocument/2006/relationships/image" Target="../media/image9.png"/><Relationship Id="rId9" Type="http://schemas.openxmlformats.org/officeDocument/2006/relationships/image" Target="../media/image-9-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alidayankawsar.github.io/Hotel_management/" TargetMode="Externa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john@example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sophia@example.com" TargetMode="External"/><Relationship Id="rId5" Type="http://schemas.openxmlformats.org/officeDocument/2006/relationships/hyperlink" Target="mailto:david@example.com" TargetMode="External"/><Relationship Id="rId4" Type="http://schemas.openxmlformats.org/officeDocument/2006/relationships/hyperlink" Target="mailto:maria@example.co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-8-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-8-5.svg"/><Relationship Id="rId5" Type="http://schemas.openxmlformats.org/officeDocument/2006/relationships/image" Target="../media/image-8-3.svg"/><Relationship Id="rId4" Type="http://schemas.openxmlformats.org/officeDocument/2006/relationships/image" Target="../media/image8.png"/><Relationship Id="rId9" Type="http://schemas.openxmlformats.org/officeDocument/2006/relationships/image" Target="../media/image-8-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4872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Grand Plaza Hotel Management System</a:t>
            </a:r>
            <a:endParaRPr lang="en-US" sz="4400" dirty="0"/>
          </a:p>
        </p:txBody>
      </p:sp>
      <p:sp>
        <p:nvSpPr>
          <p:cNvPr id="6" name="Text 2"/>
          <p:cNvSpPr/>
          <p:nvPr/>
        </p:nvSpPr>
        <p:spPr>
          <a:xfrm>
            <a:off x="1004872" y="437535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Welcome to an overview of </a:t>
            </a:r>
            <a:r>
              <a:rPr lang="en-US" sz="1850" dirty="0" smtClean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our </a:t>
            </a: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hotel management solution.</a:t>
            </a:r>
            <a:endParaRPr lang="en-US" sz="1850" dirty="0"/>
          </a:p>
        </p:txBody>
      </p:sp>
      <p:pic>
        <p:nvPicPr>
          <p:cNvPr id="7" name="Picture 6" descr="285655685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13252" y="413861"/>
            <a:ext cx="6257406" cy="442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Customizable System Settings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6013252" y="1082278"/>
            <a:ext cx="8090297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Configure system preferences to match your hotel's unique operations.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6013252" y="1492329"/>
            <a:ext cx="8090297" cy="1470422"/>
          </a:xfrm>
          <a:prstGeom prst="roundRect">
            <a:avLst>
              <a:gd name="adj" fmla="val 43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71367" y="1650444"/>
            <a:ext cx="451485" cy="451485"/>
          </a:xfrm>
          <a:prstGeom prst="roundRect">
            <a:avLst>
              <a:gd name="adj" fmla="val 20251139"/>
            </a:avLst>
          </a:prstGeom>
          <a:solidFill>
            <a:srgbClr val="F2037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5549" y="1774508"/>
            <a:ext cx="203121" cy="2031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71367" y="2252424"/>
            <a:ext cx="1770936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Hotel Information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171367" y="2563892"/>
            <a:ext cx="7774067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Manage contact details and address.</a:t>
            </a:r>
            <a:endParaRPr lang="en-US" sz="1150" dirty="0"/>
          </a:p>
        </p:txBody>
      </p:sp>
      <p:sp>
        <p:nvSpPr>
          <p:cNvPr id="10" name="Shape 6"/>
          <p:cNvSpPr/>
          <p:nvPr/>
        </p:nvSpPr>
        <p:spPr>
          <a:xfrm>
            <a:off x="6013252" y="3113246"/>
            <a:ext cx="8090297" cy="1470422"/>
          </a:xfrm>
          <a:prstGeom prst="roundRect">
            <a:avLst>
              <a:gd name="adj" fmla="val 43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171367" y="3271361"/>
            <a:ext cx="451485" cy="451485"/>
          </a:xfrm>
          <a:prstGeom prst="roundRect">
            <a:avLst>
              <a:gd name="adj" fmla="val 20251139"/>
            </a:avLst>
          </a:prstGeom>
          <a:solidFill>
            <a:srgbClr val="F20374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5549" y="3395424"/>
            <a:ext cx="203121" cy="20312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171367" y="3873341"/>
            <a:ext cx="1770936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Room Settings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6171367" y="4184809"/>
            <a:ext cx="7774067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Set default check-in/out times.</a:t>
            </a:r>
            <a:endParaRPr lang="en-US" sz="1150" dirty="0"/>
          </a:p>
        </p:txBody>
      </p:sp>
      <p:sp>
        <p:nvSpPr>
          <p:cNvPr id="15" name="Shape 10"/>
          <p:cNvSpPr/>
          <p:nvPr/>
        </p:nvSpPr>
        <p:spPr>
          <a:xfrm>
            <a:off x="6013252" y="4734163"/>
            <a:ext cx="8090297" cy="1470422"/>
          </a:xfrm>
          <a:prstGeom prst="roundRect">
            <a:avLst>
              <a:gd name="adj" fmla="val 43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171367" y="4892278"/>
            <a:ext cx="451485" cy="451485"/>
          </a:xfrm>
          <a:prstGeom prst="roundRect">
            <a:avLst>
              <a:gd name="adj" fmla="val 20251139"/>
            </a:avLst>
          </a:prstGeom>
          <a:solidFill>
            <a:srgbClr val="F20374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5549" y="5016341"/>
            <a:ext cx="203121" cy="20312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171367" y="5494258"/>
            <a:ext cx="1770936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Notifications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6171367" y="5805726"/>
            <a:ext cx="7774067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Enable email and SMS alerts.</a:t>
            </a:r>
            <a:endParaRPr lang="en-US" sz="1150" dirty="0"/>
          </a:p>
        </p:txBody>
      </p:sp>
      <p:sp>
        <p:nvSpPr>
          <p:cNvPr id="20" name="Shape 14"/>
          <p:cNvSpPr/>
          <p:nvPr/>
        </p:nvSpPr>
        <p:spPr>
          <a:xfrm>
            <a:off x="6013252" y="6355080"/>
            <a:ext cx="8090297" cy="1470422"/>
          </a:xfrm>
          <a:prstGeom prst="roundRect">
            <a:avLst>
              <a:gd name="adj" fmla="val 43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6171367" y="6513195"/>
            <a:ext cx="451485" cy="451485"/>
          </a:xfrm>
          <a:prstGeom prst="roundRect">
            <a:avLst>
              <a:gd name="adj" fmla="val 20251139"/>
            </a:avLst>
          </a:prstGeom>
          <a:solidFill>
            <a:srgbClr val="F20374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95549" y="6637258"/>
            <a:ext cx="203121" cy="20312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171367" y="7115175"/>
            <a:ext cx="1770936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System Preferences</a:t>
            </a:r>
            <a:endParaRPr lang="en-US" sz="1350" dirty="0"/>
          </a:p>
        </p:txBody>
      </p:sp>
      <p:sp>
        <p:nvSpPr>
          <p:cNvPr id="24" name="Text 17"/>
          <p:cNvSpPr/>
          <p:nvPr/>
        </p:nvSpPr>
        <p:spPr>
          <a:xfrm>
            <a:off x="6171367" y="7426643"/>
            <a:ext cx="7774067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Auto-assign rooms, require deposits.</a:t>
            </a:r>
            <a:endParaRPr lang="en-US" sz="1150" dirty="0"/>
          </a:p>
        </p:txBody>
      </p:sp>
      <p:pic>
        <p:nvPicPr>
          <p:cNvPr id="26" name="Picture 25" descr="two-young-businessman-helping-each-other-go-up-pile-cogs-teamwork-people-trust-assistance_743224-47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5663381" cy="8229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04478" y="986909"/>
            <a:ext cx="7473315" cy="687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Secure &amp; Reliable Operations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04478" y="2024777"/>
            <a:ext cx="7507843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Our system ensures data integrity and provides essential backup and reset functionalities.</a:t>
            </a:r>
            <a:endParaRPr lang="en-US" sz="18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478" y="3035379"/>
            <a:ext cx="1168718" cy="14024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06916" y="3269099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Export All Data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706916" y="3752969"/>
            <a:ext cx="6105406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Securely backup your hotel's information.</a:t>
            </a:r>
            <a:endParaRPr lang="en-US" sz="18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478" y="4437817"/>
            <a:ext cx="1168718" cy="140243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06916" y="4671536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Import Data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7706916" y="5155406"/>
            <a:ext cx="6105406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Seamlessly transfer existing records.</a:t>
            </a:r>
            <a:endParaRPr lang="en-US" sz="18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478" y="5840254"/>
            <a:ext cx="1168718" cy="140243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06916" y="6073973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Reset All Data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7706916" y="6557843"/>
            <a:ext cx="6105406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Start fresh when needed.</a:t>
            </a:r>
            <a:endParaRPr lang="en-US" sz="1800" dirty="0"/>
          </a:p>
        </p:txBody>
      </p:sp>
      <p:pic>
        <p:nvPicPr>
          <p:cNvPr id="16" name="Picture 15" descr="Operational-Security-1-best-practices-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0"/>
            <a:ext cx="5820697" cy="8229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62632" y="3146323"/>
            <a:ext cx="88686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hlinkClick r:id="rId2"/>
              </a:rPr>
              <a:t>Here’s Our Website Look </a:t>
            </a:r>
            <a:r>
              <a:rPr lang="en-US" sz="4400" dirty="0" smtClean="0">
                <a:solidFill>
                  <a:schemeClr val="bg1"/>
                </a:solidFill>
                <a:hlinkClick r:id="rId2"/>
              </a:rPr>
              <a:t>Like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67432" y="3569110"/>
            <a:ext cx="76298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Thank You all…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6915" y="2566219"/>
            <a:ext cx="579120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Team leader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 KAWSAR</a:t>
            </a:r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 ID </a:t>
            </a:r>
            <a:r>
              <a:rPr lang="en-US" sz="3200" dirty="0" smtClean="0">
                <a:solidFill>
                  <a:schemeClr val="bg1"/>
                </a:solidFill>
              </a:rPr>
              <a:t>: 2243081198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74193" y="1387610"/>
            <a:ext cx="5624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TEAM MEMBERS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92180" y="2418735"/>
            <a:ext cx="59091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Md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Saiful</a:t>
            </a:r>
            <a:r>
              <a:rPr lang="en-US" sz="2800" dirty="0" smtClean="0">
                <a:solidFill>
                  <a:schemeClr val="bg1"/>
                </a:solidFill>
              </a:rPr>
              <a:t> Islam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ID: 2233081220</a:t>
            </a: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err="1" smtClean="0">
                <a:solidFill>
                  <a:schemeClr val="bg1"/>
                </a:solidFill>
              </a:rPr>
              <a:t>Tahsinul</a:t>
            </a:r>
            <a:r>
              <a:rPr lang="en-US" sz="2800" dirty="0" smtClean="0">
                <a:solidFill>
                  <a:schemeClr val="bg1"/>
                </a:solidFill>
              </a:rPr>
              <a:t> Islam </a:t>
            </a:r>
            <a:r>
              <a:rPr lang="en-US" sz="2800" dirty="0" err="1" smtClean="0">
                <a:solidFill>
                  <a:schemeClr val="bg1"/>
                </a:solidFill>
              </a:rPr>
              <a:t>imrose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ID: 2233081222</a:t>
            </a: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err="1" smtClean="0">
                <a:solidFill>
                  <a:schemeClr val="bg1"/>
                </a:solidFill>
              </a:rPr>
              <a:t>Junaidur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rahman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ID: 2233081237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3" y="4035743"/>
            <a:ext cx="880772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Dashboard</a:t>
            </a:r>
            <a:r>
              <a:rPr lang="en-US" sz="4400" b="1" smtClean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: </a:t>
            </a: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Daily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218390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15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936784" y="63073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Total Rooms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6802874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+2 this month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151233" y="5218390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84%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4250293" y="63073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Occupancy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51233" y="6802874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6 rooms occupied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464743" y="5218390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7563803" y="63073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Check-ins Today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64743" y="6802874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+1 yesterday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778252" y="5218390"/>
            <a:ext cx="3014424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6200" dirty="0"/>
          </a:p>
        </p:txBody>
      </p:sp>
      <p:sp>
        <p:nvSpPr>
          <p:cNvPr id="14" name="Text 11"/>
          <p:cNvSpPr/>
          <p:nvPr/>
        </p:nvSpPr>
        <p:spPr>
          <a:xfrm>
            <a:off x="10877312" y="63073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Check-outs Today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78252" y="6802874"/>
            <a:ext cx="30144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-2 yesterday</a:t>
            </a:r>
            <a:endParaRPr lang="en-US" sz="1850" dirty="0"/>
          </a:p>
        </p:txBody>
      </p:sp>
      <p:pic>
        <p:nvPicPr>
          <p:cNvPr id="16" name="Picture 15" descr="Overview-Dashboard-Bann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2151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72252"/>
            <a:ext cx="878371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Real-time Occupancy &amp; Bookings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74558"/>
            <a:ext cx="4253865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Occupancy Rate This Week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866073"/>
            <a:ext cx="7539395" cy="42219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968621" y="217455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Recent Bookings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8968621" y="2836188"/>
            <a:ext cx="483155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David Brown - Room 305 (Pending)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968621" y="3302913"/>
            <a:ext cx="483155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Sophia Chen - Room 103 (Confirmed)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968621" y="3769638"/>
            <a:ext cx="483155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John Smith - Room 102 (Confirmed)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968621" y="4236363"/>
            <a:ext cx="483155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 smtClean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Maria Garcia </a:t>
            </a: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- Room 202 (Confirmed)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968621" y="4703088"/>
            <a:ext cx="483155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Robert Johnson - Room 204 (Confirmed)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8968621" y="5301496"/>
            <a:ext cx="483155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View All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52751"/>
            <a:ext cx="835211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Seamless Booking Management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3551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Effortlessly manage room reservations, check-ins, and guest details.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887742"/>
            <a:ext cx="12954952" cy="4289108"/>
          </a:xfrm>
          <a:prstGeom prst="roundRect">
            <a:avLst>
              <a:gd name="adj" fmla="val 234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45344" y="2895362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84659" y="3046571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#1001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2382441" y="3046571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John Smith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4970383" y="3046571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Room 102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6911340" y="3046571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 6, 2025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852297" y="3046571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 7, 2025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0793254" y="3046571"/>
            <a:ext cx="80772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$300.00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2087225" y="3046571"/>
            <a:ext cx="145851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Confirmed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45344" y="3963829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84659" y="4115038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#1002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2382441" y="4115038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Maria Garcia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4970383" y="4115038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Room 202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6911340" y="4115038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 6, 2025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8852297" y="4115038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 13, 2025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10793254" y="4115038"/>
            <a:ext cx="80772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$1050.00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12087225" y="4115038"/>
            <a:ext cx="145851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Confirmed</a:t>
            </a:r>
            <a:endParaRPr lang="en-US" sz="1850" dirty="0"/>
          </a:p>
        </p:txBody>
      </p:sp>
      <p:sp>
        <p:nvSpPr>
          <p:cNvPr id="21" name="Shape 19"/>
          <p:cNvSpPr/>
          <p:nvPr/>
        </p:nvSpPr>
        <p:spPr>
          <a:xfrm>
            <a:off x="845344" y="5032296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84659" y="5183505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#1005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2382441" y="5183505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David Brown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4970383" y="5183505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Room 305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6911340" y="5183505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 7, 2025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8852297" y="5183505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 13, 2025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10793254" y="5183505"/>
            <a:ext cx="80772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$900.00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12087225" y="5183505"/>
            <a:ext cx="145851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29" name="Shape 27"/>
          <p:cNvSpPr/>
          <p:nvPr/>
        </p:nvSpPr>
        <p:spPr>
          <a:xfrm>
            <a:off x="845344" y="6100763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84659" y="6251972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#1007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2382441" y="6251972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James Miller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4970383" y="6251972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Room 203</a:t>
            </a:r>
            <a:endParaRPr lang="en-US" sz="1850" dirty="0"/>
          </a:p>
        </p:txBody>
      </p:sp>
      <p:sp>
        <p:nvSpPr>
          <p:cNvPr id="33" name="Text 31"/>
          <p:cNvSpPr/>
          <p:nvPr/>
        </p:nvSpPr>
        <p:spPr>
          <a:xfrm>
            <a:off x="6911340" y="6251972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 5, 2025</a:t>
            </a:r>
            <a:endParaRPr lang="en-US" sz="1850" dirty="0"/>
          </a:p>
        </p:txBody>
      </p:sp>
      <p:sp>
        <p:nvSpPr>
          <p:cNvPr id="34" name="Text 32"/>
          <p:cNvSpPr/>
          <p:nvPr/>
        </p:nvSpPr>
        <p:spPr>
          <a:xfrm>
            <a:off x="8852297" y="6251972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 6, 2025</a:t>
            </a:r>
            <a:endParaRPr lang="en-US" sz="1850" dirty="0"/>
          </a:p>
        </p:txBody>
      </p:sp>
      <p:sp>
        <p:nvSpPr>
          <p:cNvPr id="35" name="Text 33"/>
          <p:cNvSpPr/>
          <p:nvPr/>
        </p:nvSpPr>
        <p:spPr>
          <a:xfrm>
            <a:off x="10793254" y="6251972"/>
            <a:ext cx="80772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$110.00</a:t>
            </a:r>
            <a:endParaRPr lang="en-US" sz="1850" dirty="0"/>
          </a:p>
        </p:txBody>
      </p:sp>
      <p:sp>
        <p:nvSpPr>
          <p:cNvPr id="36" name="Text 34"/>
          <p:cNvSpPr/>
          <p:nvPr/>
        </p:nvSpPr>
        <p:spPr>
          <a:xfrm>
            <a:off x="12087225" y="6251972"/>
            <a:ext cx="145851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Cancelled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76018"/>
            <a:ext cx="744319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Efficient Room Management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5878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View and manage all hotel rooms with real-time status updates.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311009"/>
            <a:ext cx="12954952" cy="3442454"/>
          </a:xfrm>
          <a:prstGeom prst="roundRect">
            <a:avLst>
              <a:gd name="adj" fmla="val 292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45344" y="3318629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84659" y="3469838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101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2382441" y="3469838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Deluxe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4323398" y="3469838"/>
            <a:ext cx="80772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617369" y="3469838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$150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558326" y="3469838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Available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499283" y="3469838"/>
            <a:ext cx="40464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wifi, tv, ac...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45344" y="4004072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84659" y="4155281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102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2382441" y="4155281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Standard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4323398" y="4155281"/>
            <a:ext cx="80772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5617369" y="4155281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$100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7558326" y="4155281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Occupied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9499283" y="4155281"/>
            <a:ext cx="40464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wifi, tv, ac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845344" y="4689515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84659" y="4840724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104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2382441" y="4840724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Standard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4323398" y="4840724"/>
            <a:ext cx="80772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5617369" y="4840724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$100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7558326" y="4840724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Maintenance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9499283" y="4840724"/>
            <a:ext cx="40464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wifi, tv</a:t>
            </a:r>
            <a:endParaRPr lang="en-US" sz="1850" dirty="0"/>
          </a:p>
        </p:txBody>
      </p:sp>
      <p:sp>
        <p:nvSpPr>
          <p:cNvPr id="26" name="Shape 24"/>
          <p:cNvSpPr/>
          <p:nvPr/>
        </p:nvSpPr>
        <p:spPr>
          <a:xfrm>
            <a:off x="845344" y="5374958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1084659" y="5526167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105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2382441" y="5526167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Deluxe</a:t>
            </a:r>
            <a:endParaRPr lang="en-US" sz="1850" dirty="0"/>
          </a:p>
        </p:txBody>
      </p:sp>
      <p:sp>
        <p:nvSpPr>
          <p:cNvPr id="29" name="Text 27"/>
          <p:cNvSpPr/>
          <p:nvPr/>
        </p:nvSpPr>
        <p:spPr>
          <a:xfrm>
            <a:off x="4323398" y="5526167"/>
            <a:ext cx="80772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1850" dirty="0"/>
          </a:p>
        </p:txBody>
      </p:sp>
      <p:sp>
        <p:nvSpPr>
          <p:cNvPr id="30" name="Text 28"/>
          <p:cNvSpPr/>
          <p:nvPr/>
        </p:nvSpPr>
        <p:spPr>
          <a:xfrm>
            <a:off x="5617369" y="5526167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$150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7558326" y="5526167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Clearing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9499283" y="5526167"/>
            <a:ext cx="40464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wifi, tv, ac...</a:t>
            </a:r>
            <a:endParaRPr lang="en-US" sz="1850" dirty="0"/>
          </a:p>
        </p:txBody>
      </p:sp>
      <p:sp>
        <p:nvSpPr>
          <p:cNvPr id="33" name="Shape 31"/>
          <p:cNvSpPr/>
          <p:nvPr/>
        </p:nvSpPr>
        <p:spPr>
          <a:xfrm>
            <a:off x="845344" y="6060400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1084659" y="6211610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201</a:t>
            </a:r>
            <a:endParaRPr lang="en-US" sz="1850" dirty="0"/>
          </a:p>
        </p:txBody>
      </p:sp>
      <p:sp>
        <p:nvSpPr>
          <p:cNvPr id="35" name="Text 33"/>
          <p:cNvSpPr/>
          <p:nvPr/>
        </p:nvSpPr>
        <p:spPr>
          <a:xfrm>
            <a:off x="2382441" y="6211610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Suite</a:t>
            </a:r>
            <a:endParaRPr lang="en-US" sz="1850" dirty="0"/>
          </a:p>
        </p:txBody>
      </p:sp>
      <p:sp>
        <p:nvSpPr>
          <p:cNvPr id="36" name="Text 34"/>
          <p:cNvSpPr/>
          <p:nvPr/>
        </p:nvSpPr>
        <p:spPr>
          <a:xfrm>
            <a:off x="4323398" y="6211610"/>
            <a:ext cx="80772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1850" dirty="0"/>
          </a:p>
        </p:txBody>
      </p:sp>
      <p:sp>
        <p:nvSpPr>
          <p:cNvPr id="37" name="Text 35"/>
          <p:cNvSpPr/>
          <p:nvPr/>
        </p:nvSpPr>
        <p:spPr>
          <a:xfrm>
            <a:off x="5617369" y="6211610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$250</a:t>
            </a:r>
            <a:endParaRPr lang="en-US" sz="1850" dirty="0"/>
          </a:p>
        </p:txBody>
      </p:sp>
      <p:sp>
        <p:nvSpPr>
          <p:cNvPr id="38" name="Text 36"/>
          <p:cNvSpPr/>
          <p:nvPr/>
        </p:nvSpPr>
        <p:spPr>
          <a:xfrm>
            <a:off x="7558326" y="6211610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Available</a:t>
            </a:r>
            <a:endParaRPr lang="en-US" sz="1850" dirty="0"/>
          </a:p>
        </p:txBody>
      </p:sp>
      <p:sp>
        <p:nvSpPr>
          <p:cNvPr id="39" name="Text 37"/>
          <p:cNvSpPr/>
          <p:nvPr/>
        </p:nvSpPr>
        <p:spPr>
          <a:xfrm>
            <a:off x="9499283" y="6211610"/>
            <a:ext cx="40464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wifi, tv, ac...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44203"/>
            <a:ext cx="927377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Comprehensive Guest Management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2697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Maintain detailed guest information and booking history for personalized service.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079194"/>
            <a:ext cx="12954952" cy="3906083"/>
          </a:xfrm>
          <a:prstGeom prst="roundRect">
            <a:avLst>
              <a:gd name="adj" fmla="val 257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45344" y="3086814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84659" y="3238024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#2001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2382441" y="3238024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John Smith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4970383" y="3238024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john@example.com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205311" y="3238024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+1-555-1234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0146268" y="3238024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USA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2087225" y="3238024"/>
            <a:ext cx="145851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45344" y="3772257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84659" y="3923467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#2002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2382441" y="3923467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Maria Garcia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4970383" y="3923467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maria@example.com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8205311" y="3923467"/>
            <a:ext cx="145470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+34-555-5678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0146268" y="3923467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Spain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2087225" y="3923467"/>
            <a:ext cx="145851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845344" y="4840724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84659" y="4991933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#2005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2382441" y="4991933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David Brown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4970383" y="4991933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david@example.com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8205311" y="4991933"/>
            <a:ext cx="145470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+1-555-9999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10146268" y="4991933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Canada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12087225" y="4991933"/>
            <a:ext cx="145851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1850" dirty="0"/>
          </a:p>
        </p:txBody>
      </p:sp>
      <p:sp>
        <p:nvSpPr>
          <p:cNvPr id="26" name="Shape 24"/>
          <p:cNvSpPr/>
          <p:nvPr/>
        </p:nvSpPr>
        <p:spPr>
          <a:xfrm>
            <a:off x="845344" y="5909191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1084659" y="6060400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#2006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2382441" y="6060400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Sophia Chen</a:t>
            </a:r>
            <a:endParaRPr lang="en-US" sz="1850" dirty="0"/>
          </a:p>
        </p:txBody>
      </p:sp>
      <p:sp>
        <p:nvSpPr>
          <p:cNvPr id="29" name="Text 27"/>
          <p:cNvSpPr/>
          <p:nvPr/>
        </p:nvSpPr>
        <p:spPr>
          <a:xfrm>
            <a:off x="4970383" y="6060400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sophia@example.com</a:t>
            </a:r>
            <a:endParaRPr lang="en-US" sz="1850" dirty="0"/>
          </a:p>
        </p:txBody>
      </p:sp>
      <p:sp>
        <p:nvSpPr>
          <p:cNvPr id="30" name="Text 28"/>
          <p:cNvSpPr/>
          <p:nvPr/>
        </p:nvSpPr>
        <p:spPr>
          <a:xfrm>
            <a:off x="8205311" y="6060400"/>
            <a:ext cx="145470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+88-555-8888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10146268" y="6060400"/>
            <a:ext cx="1454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China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12087225" y="6060400"/>
            <a:ext cx="145851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18799"/>
            <a:ext cx="81130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Streamlined Billing &amp; Invoicing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0156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Generate invoices and manage payments with ease.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653790"/>
            <a:ext cx="12954952" cy="2757011"/>
          </a:xfrm>
          <a:prstGeom prst="roundRect">
            <a:avLst>
              <a:gd name="adj" fmla="val 364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45344" y="3661410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84778" y="3812619"/>
            <a:ext cx="996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#5001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2567583" y="3812619"/>
            <a:ext cx="16397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John Smith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4693563" y="3812619"/>
            <a:ext cx="9927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#1001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6172557" y="3812619"/>
            <a:ext cx="16397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 6, 2025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298537" y="3812619"/>
            <a:ext cx="16397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 7, 2025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0424517" y="3812619"/>
            <a:ext cx="16397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$330.00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2550497" y="3812619"/>
            <a:ext cx="9952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Paid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45344" y="4346853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84778" y="4498062"/>
            <a:ext cx="996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#5002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2567583" y="4498062"/>
            <a:ext cx="16397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Maria Garcia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4693563" y="4498062"/>
            <a:ext cx="9927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#1002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6172557" y="4498062"/>
            <a:ext cx="16397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 8, 2025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8298537" y="4498062"/>
            <a:ext cx="16397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 13, 2025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10424517" y="4498062"/>
            <a:ext cx="16397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$1155.00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12550497" y="4498062"/>
            <a:ext cx="9952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Paid</a:t>
            </a:r>
            <a:endParaRPr lang="en-US" sz="1850" dirty="0"/>
          </a:p>
        </p:txBody>
      </p:sp>
      <p:sp>
        <p:nvSpPr>
          <p:cNvPr id="21" name="Shape 19"/>
          <p:cNvSpPr/>
          <p:nvPr/>
        </p:nvSpPr>
        <p:spPr>
          <a:xfrm>
            <a:off x="845344" y="5032296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84778" y="5183505"/>
            <a:ext cx="996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#5004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2567583" y="5183505"/>
            <a:ext cx="16397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Emma Wilson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4693563" y="5183505"/>
            <a:ext cx="9927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#1004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6172557" y="5183505"/>
            <a:ext cx="16397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 5, 2025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8298537" y="5183505"/>
            <a:ext cx="16397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 13, 2025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10424517" y="5183505"/>
            <a:ext cx="16397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$1925.00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12550497" y="5183505"/>
            <a:ext cx="9952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Pending</a:t>
            </a:r>
            <a:endParaRPr lang="en-US" sz="1850" dirty="0"/>
          </a:p>
        </p:txBody>
      </p:sp>
      <p:sp>
        <p:nvSpPr>
          <p:cNvPr id="29" name="Shape 27"/>
          <p:cNvSpPr/>
          <p:nvPr/>
        </p:nvSpPr>
        <p:spPr>
          <a:xfrm>
            <a:off x="845344" y="5717738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84778" y="5868948"/>
            <a:ext cx="996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#5005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2567583" y="5868948"/>
            <a:ext cx="16397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David Brown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4693563" y="5868948"/>
            <a:ext cx="9927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#1005</a:t>
            </a:r>
            <a:endParaRPr lang="en-US" sz="1850" dirty="0"/>
          </a:p>
        </p:txBody>
      </p:sp>
      <p:sp>
        <p:nvSpPr>
          <p:cNvPr id="33" name="Text 31"/>
          <p:cNvSpPr/>
          <p:nvPr/>
        </p:nvSpPr>
        <p:spPr>
          <a:xfrm>
            <a:off x="6172557" y="5868948"/>
            <a:ext cx="16397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 6, 2025</a:t>
            </a:r>
            <a:endParaRPr lang="en-US" sz="1850" dirty="0"/>
          </a:p>
        </p:txBody>
      </p:sp>
      <p:sp>
        <p:nvSpPr>
          <p:cNvPr id="34" name="Text 32"/>
          <p:cNvSpPr/>
          <p:nvPr/>
        </p:nvSpPr>
        <p:spPr>
          <a:xfrm>
            <a:off x="8298537" y="5868948"/>
            <a:ext cx="16397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 13, 2025</a:t>
            </a:r>
            <a:endParaRPr lang="en-US" sz="1850" dirty="0"/>
          </a:p>
        </p:txBody>
      </p:sp>
      <p:sp>
        <p:nvSpPr>
          <p:cNvPr id="35" name="Text 33"/>
          <p:cNvSpPr/>
          <p:nvPr/>
        </p:nvSpPr>
        <p:spPr>
          <a:xfrm>
            <a:off x="10424517" y="5868948"/>
            <a:ext cx="16397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$990.00</a:t>
            </a:r>
            <a:endParaRPr lang="en-US" sz="1850" dirty="0"/>
          </a:p>
        </p:txBody>
      </p:sp>
      <p:sp>
        <p:nvSpPr>
          <p:cNvPr id="36" name="Text 34"/>
          <p:cNvSpPr/>
          <p:nvPr/>
        </p:nvSpPr>
        <p:spPr>
          <a:xfrm>
            <a:off x="12550497" y="5868948"/>
            <a:ext cx="9952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Pending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524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654" y="2869882"/>
            <a:ext cx="6034445" cy="553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Powerful Reports &amp; Analytics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58654" y="3705463"/>
            <a:ext cx="13313093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Generate insightful reports to understand hotel performance and make data-driven decisions.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58654" y="4500443"/>
            <a:ext cx="6562487" cy="1372195"/>
          </a:xfrm>
          <a:prstGeom prst="roundRect">
            <a:avLst>
              <a:gd name="adj" fmla="val 7997"/>
            </a:avLst>
          </a:prstGeom>
          <a:solidFill>
            <a:srgbClr val="252222">
              <a:alpha val="9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658654" y="4477583"/>
            <a:ext cx="6562487" cy="91440"/>
          </a:xfrm>
          <a:prstGeom prst="roundRect">
            <a:avLst>
              <a:gd name="adj" fmla="val 86442"/>
            </a:avLst>
          </a:prstGeom>
          <a:solidFill>
            <a:srgbClr val="F20374"/>
          </a:solidFill>
          <a:ln/>
        </p:spPr>
      </p:sp>
      <p:sp>
        <p:nvSpPr>
          <p:cNvPr id="7" name="Shape 4"/>
          <p:cNvSpPr/>
          <p:nvPr/>
        </p:nvSpPr>
        <p:spPr>
          <a:xfrm>
            <a:off x="3657660" y="4218265"/>
            <a:ext cx="564475" cy="564475"/>
          </a:xfrm>
          <a:prstGeom prst="roundRect">
            <a:avLst>
              <a:gd name="adj" fmla="val 161991"/>
            </a:avLst>
          </a:prstGeom>
          <a:solidFill>
            <a:srgbClr val="F2037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6966" y="4387572"/>
            <a:ext cx="225743" cy="22574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69633" y="4970859"/>
            <a:ext cx="221408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Occupancy Reports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869633" y="5360551"/>
            <a:ext cx="614052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Analyze daily, weekly, and monthly occupancy rates.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7409259" y="4500443"/>
            <a:ext cx="6562487" cy="1372195"/>
          </a:xfrm>
          <a:prstGeom prst="roundRect">
            <a:avLst>
              <a:gd name="adj" fmla="val 7997"/>
            </a:avLst>
          </a:prstGeom>
          <a:solidFill>
            <a:srgbClr val="252222">
              <a:alpha val="95000"/>
            </a:srgbClr>
          </a:solidFill>
          <a:ln/>
        </p:spPr>
      </p:sp>
      <p:sp>
        <p:nvSpPr>
          <p:cNvPr id="12" name="Shape 8"/>
          <p:cNvSpPr/>
          <p:nvPr/>
        </p:nvSpPr>
        <p:spPr>
          <a:xfrm>
            <a:off x="7409259" y="4477583"/>
            <a:ext cx="6562487" cy="91440"/>
          </a:xfrm>
          <a:prstGeom prst="roundRect">
            <a:avLst>
              <a:gd name="adj" fmla="val 86442"/>
            </a:avLst>
          </a:prstGeom>
          <a:solidFill>
            <a:srgbClr val="F20374"/>
          </a:solidFill>
          <a:ln/>
        </p:spPr>
      </p:sp>
      <p:sp>
        <p:nvSpPr>
          <p:cNvPr id="13" name="Shape 9"/>
          <p:cNvSpPr/>
          <p:nvPr/>
        </p:nvSpPr>
        <p:spPr>
          <a:xfrm>
            <a:off x="10408265" y="4218265"/>
            <a:ext cx="564475" cy="564475"/>
          </a:xfrm>
          <a:prstGeom prst="roundRect">
            <a:avLst>
              <a:gd name="adj" fmla="val 161991"/>
            </a:avLst>
          </a:prstGeom>
          <a:solidFill>
            <a:srgbClr val="F20374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7572" y="4387572"/>
            <a:ext cx="225743" cy="22574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620238" y="4970859"/>
            <a:ext cx="221408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Revenue Reports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7620238" y="5360551"/>
            <a:ext cx="614052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Track income from various sources and identify trends.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658654" y="6342936"/>
            <a:ext cx="6562487" cy="1372195"/>
          </a:xfrm>
          <a:prstGeom prst="roundRect">
            <a:avLst>
              <a:gd name="adj" fmla="val 7997"/>
            </a:avLst>
          </a:prstGeom>
          <a:solidFill>
            <a:srgbClr val="252222">
              <a:alpha val="95000"/>
            </a:srgbClr>
          </a:solidFill>
          <a:ln/>
        </p:spPr>
      </p:sp>
      <p:sp>
        <p:nvSpPr>
          <p:cNvPr id="18" name="Shape 13"/>
          <p:cNvSpPr/>
          <p:nvPr/>
        </p:nvSpPr>
        <p:spPr>
          <a:xfrm>
            <a:off x="658654" y="6320076"/>
            <a:ext cx="6562487" cy="91440"/>
          </a:xfrm>
          <a:prstGeom prst="roundRect">
            <a:avLst>
              <a:gd name="adj" fmla="val 86442"/>
            </a:avLst>
          </a:prstGeom>
          <a:solidFill>
            <a:srgbClr val="F20374"/>
          </a:solidFill>
          <a:ln/>
        </p:spPr>
      </p:sp>
      <p:sp>
        <p:nvSpPr>
          <p:cNvPr id="19" name="Shape 14"/>
          <p:cNvSpPr/>
          <p:nvPr/>
        </p:nvSpPr>
        <p:spPr>
          <a:xfrm>
            <a:off x="3657660" y="6060758"/>
            <a:ext cx="564475" cy="564475"/>
          </a:xfrm>
          <a:prstGeom prst="roundRect">
            <a:avLst>
              <a:gd name="adj" fmla="val 161991"/>
            </a:avLst>
          </a:prstGeom>
          <a:solidFill>
            <a:srgbClr val="F20374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6966" y="6230064"/>
            <a:ext cx="225743" cy="22574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69633" y="6813352"/>
            <a:ext cx="221408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Guest Demographics</a:t>
            </a:r>
            <a:endParaRPr lang="en-US" sz="1700" dirty="0"/>
          </a:p>
        </p:txBody>
      </p:sp>
      <p:sp>
        <p:nvSpPr>
          <p:cNvPr id="22" name="Text 16"/>
          <p:cNvSpPr/>
          <p:nvPr/>
        </p:nvSpPr>
        <p:spPr>
          <a:xfrm>
            <a:off x="869633" y="7203043"/>
            <a:ext cx="614052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Understand guest profiles and preferences.</a:t>
            </a:r>
            <a:endParaRPr lang="en-US" sz="1450" dirty="0"/>
          </a:p>
        </p:txBody>
      </p:sp>
      <p:sp>
        <p:nvSpPr>
          <p:cNvPr id="23" name="Shape 17"/>
          <p:cNvSpPr/>
          <p:nvPr/>
        </p:nvSpPr>
        <p:spPr>
          <a:xfrm>
            <a:off x="7409259" y="6342936"/>
            <a:ext cx="6562487" cy="1372195"/>
          </a:xfrm>
          <a:prstGeom prst="roundRect">
            <a:avLst>
              <a:gd name="adj" fmla="val 7997"/>
            </a:avLst>
          </a:prstGeom>
          <a:solidFill>
            <a:srgbClr val="252222">
              <a:alpha val="95000"/>
            </a:srgbClr>
          </a:solidFill>
          <a:ln/>
        </p:spPr>
      </p:sp>
      <p:sp>
        <p:nvSpPr>
          <p:cNvPr id="24" name="Shape 18"/>
          <p:cNvSpPr/>
          <p:nvPr/>
        </p:nvSpPr>
        <p:spPr>
          <a:xfrm>
            <a:off x="7409259" y="6320076"/>
            <a:ext cx="6562487" cy="91440"/>
          </a:xfrm>
          <a:prstGeom prst="roundRect">
            <a:avLst>
              <a:gd name="adj" fmla="val 86442"/>
            </a:avLst>
          </a:prstGeom>
          <a:solidFill>
            <a:srgbClr val="F20374"/>
          </a:solidFill>
          <a:ln/>
        </p:spPr>
      </p:sp>
      <p:sp>
        <p:nvSpPr>
          <p:cNvPr id="25" name="Shape 19"/>
          <p:cNvSpPr/>
          <p:nvPr/>
        </p:nvSpPr>
        <p:spPr>
          <a:xfrm>
            <a:off x="10408265" y="6060758"/>
            <a:ext cx="564475" cy="564475"/>
          </a:xfrm>
          <a:prstGeom prst="roundRect">
            <a:avLst>
              <a:gd name="adj" fmla="val 161991"/>
            </a:avLst>
          </a:prstGeom>
          <a:solidFill>
            <a:srgbClr val="F20374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77572" y="6230064"/>
            <a:ext cx="225743" cy="225743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20238" y="6813352"/>
            <a:ext cx="221408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Booking Forecasts</a:t>
            </a:r>
            <a:endParaRPr lang="en-US" sz="1700" dirty="0"/>
          </a:p>
        </p:txBody>
      </p:sp>
      <p:sp>
        <p:nvSpPr>
          <p:cNvPr id="28" name="Text 21"/>
          <p:cNvSpPr/>
          <p:nvPr/>
        </p:nvSpPr>
        <p:spPr>
          <a:xfrm>
            <a:off x="7620238" y="7203043"/>
            <a:ext cx="614052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Predict future demand and optimize pricing strategies.</a:t>
            </a:r>
            <a:endParaRPr lang="en-US" sz="14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564</Words>
  <Application>Microsoft Office PowerPoint</Application>
  <PresentationFormat>Custom</PresentationFormat>
  <Paragraphs>193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Overpass Bold</vt:lpstr>
      <vt:lpstr>Calibri</vt:lpstr>
      <vt:lpstr>Overpass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KAWSAR</dc:creator>
  <cp:lastModifiedBy>KAWSAR</cp:lastModifiedBy>
  <cp:revision>22</cp:revision>
  <dcterms:created xsi:type="dcterms:W3CDTF">2025-12-07T17:11:20Z</dcterms:created>
  <dcterms:modified xsi:type="dcterms:W3CDTF">2025-12-08T11:24:14Z</dcterms:modified>
</cp:coreProperties>
</file>